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3" r:id="rId2"/>
    <p:sldId id="259" r:id="rId3"/>
    <p:sldId id="262" r:id="rId4"/>
    <p:sldId id="258" r:id="rId5"/>
    <p:sldId id="270" r:id="rId6"/>
    <p:sldId id="264" r:id="rId7"/>
    <p:sldId id="263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 autoAdjust="0"/>
    <p:restoredTop sz="94660"/>
  </p:normalViewPr>
  <p:slideViewPr>
    <p:cSldViewPr>
      <p:cViewPr varScale="1">
        <p:scale>
          <a:sx n="86" d="100"/>
          <a:sy n="86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2CE8-0A72-4A0A-AF16-A4F8EF261AF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A7F8D-EEF4-4138-84EF-AB18AEA79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53DA1C-C3DA-42A4-8B4C-094FC21AA88E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CEC6B3-2646-4BAF-91C3-531179EB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76600"/>
            <a:ext cx="8183880" cy="676656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B0F0"/>
                </a:solidFill>
                <a:latin typeface="Arial Rounded MT Bold" pitchFamily="34" charset="0"/>
              </a:rPr>
              <a:t>EXPRESIONES DE CORTESÍA</a:t>
            </a:r>
            <a:r>
              <a:rPr lang="en-US" sz="5400" b="1" dirty="0" smtClean="0">
                <a:solidFill>
                  <a:schemeClr val="accent1"/>
                </a:solidFill>
                <a:latin typeface="Arial Rounded MT Bold" pitchFamily="34" charset="0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latin typeface="Arial Rounded MT Bold" pitchFamily="34" charset="0"/>
              </a:rPr>
            </a:br>
            <a:r>
              <a:rPr lang="en-US" sz="5400" b="1" i="1" dirty="0" smtClean="0">
                <a:solidFill>
                  <a:srgbClr val="00B0F0"/>
                </a:solidFill>
                <a:latin typeface="Arial Rounded MT Bold" pitchFamily="34" charset="0"/>
              </a:rPr>
              <a:t>Polite expressions</a:t>
            </a:r>
            <a:endParaRPr lang="en-US" sz="4400" b="1" i="1" dirty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14400"/>
            <a:ext cx="3942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00B0F0"/>
                </a:solidFill>
                <a:latin typeface="Arial Rounded MT Bold" pitchFamily="34" charset="0"/>
              </a:rPr>
              <a:t>Gracias.</a:t>
            </a:r>
            <a:endParaRPr lang="en-US" sz="7200" dirty="0">
              <a:latin typeface="Arial Rounded MT Bold" pitchFamily="34" charset="0"/>
            </a:endParaRPr>
          </a:p>
        </p:txBody>
      </p:sp>
      <p:pic>
        <p:nvPicPr>
          <p:cNvPr id="11266" name="Picture 2" descr="http://www.imagesbuddy.com/images/96/2013/08/thank-you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048000"/>
            <a:ext cx="3733800" cy="27381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7840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i="1" dirty="0" smtClean="0">
                <a:solidFill>
                  <a:srgbClr val="7030A0"/>
                </a:solidFill>
                <a:latin typeface="Arial Rounded MT Bold" pitchFamily="34" charset="0"/>
              </a:rPr>
              <a:t>¡</a:t>
            </a:r>
            <a:r>
              <a:rPr lang="en-US" sz="7200" b="1" i="1" dirty="0" err="1" smtClean="0">
                <a:solidFill>
                  <a:srgbClr val="7030A0"/>
                </a:solidFill>
                <a:latin typeface="Arial Rounded MT Bold" pitchFamily="34" charset="0"/>
              </a:rPr>
              <a:t>Muchas</a:t>
            </a:r>
            <a:r>
              <a:rPr lang="en-US" sz="7200" b="1" i="1" dirty="0" smtClean="0">
                <a:solidFill>
                  <a:srgbClr val="7030A0"/>
                </a:solidFill>
                <a:latin typeface="Arial Rounded MT Bold" pitchFamily="34" charset="0"/>
              </a:rPr>
              <a:t> gracias!</a:t>
            </a:r>
            <a:endParaRPr lang="en-US" sz="7200" b="1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pic>
        <p:nvPicPr>
          <p:cNvPr id="5" name="Picture 4" descr="http://4.bp.blogspot.com/-3NObD34D3rI/UTKPGzuf_3I/AAAAAAAADg4/98mTUW0j1NI/s320/ThankYouSoMuchBunnyButterflie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09800"/>
            <a:ext cx="4648200" cy="392192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clipartbest.com/cliparts/9iR/Rdg/9iRRdg9R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10000"/>
            <a:ext cx="4650766" cy="2133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7400" y="838200"/>
            <a:ext cx="505138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Arial Rounded MT Bold" pitchFamily="34" charset="0"/>
                <a:cs typeface="Aharoni" pitchFamily="2" charset="-79"/>
              </a:rPr>
              <a:t>De nada.</a:t>
            </a:r>
            <a:endParaRPr lang="en-US" sz="8800" dirty="0">
              <a:solidFill>
                <a:srgbClr val="FF0000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2514600"/>
            <a:ext cx="11705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 Rounded MT Bold" pitchFamily="34" charset="0"/>
              </a:rPr>
              <a:t>~~~</a:t>
            </a:r>
            <a:endParaRPr lang="en-US" sz="44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cdn.graphicsfactory.com/clip-art/image_files/image/7/1223207-Ple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429000"/>
            <a:ext cx="4572000" cy="156920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1219200"/>
            <a:ext cx="48780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rgbClr val="00B050"/>
                </a:solidFill>
                <a:latin typeface="Arial Rounded MT Bold" pitchFamily="34" charset="0"/>
              </a:rPr>
              <a:t>Por</a:t>
            </a:r>
            <a:r>
              <a:rPr lang="en-US" sz="8000" b="1" dirty="0" smtClean="0">
                <a:solidFill>
                  <a:srgbClr val="00B050"/>
                </a:solidFill>
                <a:latin typeface="Arial Rounded MT Bold" pitchFamily="34" charset="0"/>
              </a:rPr>
              <a:t> favor.</a:t>
            </a:r>
            <a:endParaRPr lang="en-US" sz="8000" b="1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609600"/>
            <a:ext cx="59220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  <a:latin typeface="Arial Rounded MT Bold" pitchFamily="34" charset="0"/>
              </a:rPr>
              <a:t>!</a:t>
            </a:r>
            <a:r>
              <a:rPr lang="en-US" sz="7200" b="1" dirty="0" err="1" smtClean="0">
                <a:solidFill>
                  <a:srgbClr val="7030A0"/>
                </a:solidFill>
                <a:latin typeface="Arial Rounded MT Bold" pitchFamily="34" charset="0"/>
              </a:rPr>
              <a:t>Perdóname</a:t>
            </a:r>
            <a:r>
              <a:rPr lang="en-US" sz="7200" b="1" dirty="0" smtClean="0">
                <a:solidFill>
                  <a:srgbClr val="7030A0"/>
                </a:solidFill>
                <a:latin typeface="Arial Rounded MT Bold" pitchFamily="34" charset="0"/>
              </a:rPr>
              <a:t>!</a:t>
            </a:r>
            <a:endParaRPr lang="en-US" sz="72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pic>
        <p:nvPicPr>
          <p:cNvPr id="6146" name="Picture 2" descr="http://3.bp.blogspot.com/-oJqeZJfK7kE/UU-iC0AnPHI/AAAAAAAAAMU/ENBK7QZ8VXk/s1600/brd_bk_-_dfym_-_excuse_me_-_h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0"/>
            <a:ext cx="3886200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524000"/>
            <a:ext cx="14702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rgbClr val="00B050"/>
                </a:solidFill>
                <a:latin typeface="Arial Rounded MT Bold" pitchFamily="34" charset="0"/>
              </a:rPr>
              <a:t>Sí</a:t>
            </a:r>
            <a:r>
              <a:rPr lang="en-US" sz="8000" b="1" dirty="0" smtClean="0">
                <a:solidFill>
                  <a:srgbClr val="00B050"/>
                </a:solidFill>
                <a:latin typeface="Arial Rounded MT Bold" pitchFamily="34" charset="0"/>
              </a:rPr>
              <a:t>.</a:t>
            </a:r>
            <a:endParaRPr lang="en-US" sz="8000" b="1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4267200"/>
            <a:ext cx="18535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Arial Rounded MT Bold" pitchFamily="34" charset="0"/>
              </a:rPr>
              <a:t>No.</a:t>
            </a:r>
            <a:endParaRPr lang="en-US" sz="80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5122" name="Picture 2" descr="http://www.clker.com/cliparts/E/w/D/C/7/r/yes-button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914400"/>
            <a:ext cx="2209800" cy="2209800"/>
          </a:xfrm>
          <a:prstGeom prst="rect">
            <a:avLst/>
          </a:prstGeom>
          <a:noFill/>
        </p:spPr>
      </p:pic>
      <p:pic>
        <p:nvPicPr>
          <p:cNvPr id="5124" name="Picture 4" descr="http://www.clipartbest.com/cliparts/4ib/Kdd/4ibKddM9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733800"/>
            <a:ext cx="2247900" cy="22479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5221" y="1371600"/>
            <a:ext cx="806406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 Rounded MT Bold" pitchFamily="34" charset="0"/>
              </a:rPr>
              <a:t>No</a:t>
            </a:r>
            <a:r>
              <a:rPr lang="en-US" sz="4000" b="1" dirty="0" smtClean="0">
                <a:latin typeface="Arial Rounded MT Bold" pitchFamily="34" charset="0"/>
              </a:rPr>
              <a:t> means </a:t>
            </a:r>
            <a:r>
              <a:rPr lang="en-US" sz="4000" b="1" dirty="0" smtClean="0">
                <a:solidFill>
                  <a:srgbClr val="FF0000"/>
                </a:solidFill>
                <a:latin typeface="Arial Rounded MT Bold" pitchFamily="34" charset="0"/>
              </a:rPr>
              <a:t>no</a:t>
            </a:r>
            <a:r>
              <a:rPr lang="en-US" sz="4000" b="1" dirty="0" smtClean="0">
                <a:latin typeface="Arial Rounded MT Bold" pitchFamily="34" charset="0"/>
              </a:rPr>
              <a:t> and </a:t>
            </a:r>
            <a:r>
              <a:rPr lang="en-US" sz="4000" b="1" dirty="0" err="1" smtClean="0">
                <a:solidFill>
                  <a:srgbClr val="00B050"/>
                </a:solidFill>
                <a:latin typeface="Arial Rounded MT Bold" pitchFamily="34" charset="0"/>
              </a:rPr>
              <a:t>sí</a:t>
            </a:r>
            <a:r>
              <a:rPr lang="en-US" sz="4000" b="1" dirty="0" smtClean="0">
                <a:latin typeface="Arial Rounded MT Bold" pitchFamily="34" charset="0"/>
              </a:rPr>
              <a:t> means </a:t>
            </a:r>
            <a:r>
              <a:rPr lang="en-US" sz="4000" b="1" dirty="0" smtClean="0">
                <a:solidFill>
                  <a:srgbClr val="00B050"/>
                </a:solidFill>
                <a:latin typeface="Arial Rounded MT Bold" pitchFamily="34" charset="0"/>
              </a:rPr>
              <a:t>yes,</a:t>
            </a:r>
          </a:p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Arial Rounded MT Bold" pitchFamily="34" charset="0"/>
              </a:rPr>
              <a:t>Sí</a:t>
            </a:r>
            <a:r>
              <a:rPr lang="en-US" sz="4000" b="1" dirty="0" smtClean="0">
                <a:latin typeface="Arial Rounded MT Bold" pitchFamily="34" charset="0"/>
              </a:rPr>
              <a:t> means </a:t>
            </a:r>
            <a:r>
              <a:rPr lang="en-US" sz="4000" b="1" dirty="0" smtClean="0">
                <a:solidFill>
                  <a:srgbClr val="00B050"/>
                </a:solidFill>
                <a:latin typeface="Arial Rounded MT Bold" pitchFamily="34" charset="0"/>
              </a:rPr>
              <a:t>yes</a:t>
            </a:r>
            <a:r>
              <a:rPr lang="en-US" sz="4000" b="1" dirty="0" smtClean="0">
                <a:latin typeface="Arial Rounded MT Bold" pitchFamily="34" charset="0"/>
              </a:rPr>
              <a:t>, </a:t>
            </a:r>
            <a:r>
              <a:rPr lang="en-US" sz="4000" b="1" dirty="0" err="1" smtClean="0">
                <a:solidFill>
                  <a:srgbClr val="00B050"/>
                </a:solidFill>
                <a:latin typeface="Arial Rounded MT Bold" pitchFamily="34" charset="0"/>
              </a:rPr>
              <a:t>sí</a:t>
            </a:r>
            <a:r>
              <a:rPr lang="en-US" sz="4000" b="1" dirty="0" smtClean="0">
                <a:solidFill>
                  <a:srgbClr val="00B050"/>
                </a:solidFill>
                <a:latin typeface="Arial Rounded MT Bold" pitchFamily="34" charset="0"/>
              </a:rPr>
              <a:t> </a:t>
            </a:r>
            <a:r>
              <a:rPr lang="en-US" sz="4000" b="1" dirty="0" smtClean="0">
                <a:latin typeface="Arial Rounded MT Bold" pitchFamily="34" charset="0"/>
              </a:rPr>
              <a:t>means </a:t>
            </a:r>
            <a:r>
              <a:rPr lang="en-US" sz="4000" b="1" dirty="0" smtClean="0">
                <a:solidFill>
                  <a:srgbClr val="00B050"/>
                </a:solidFill>
                <a:latin typeface="Arial Rounded MT Bold" pitchFamily="34" charset="0"/>
              </a:rPr>
              <a:t>yes.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 Rounded MT Bold" pitchFamily="34" charset="0"/>
              </a:rPr>
              <a:t>No</a:t>
            </a:r>
            <a:r>
              <a:rPr lang="en-US" sz="4000" b="1" dirty="0" smtClean="0">
                <a:latin typeface="Arial Rounded MT Bold" pitchFamily="34" charset="0"/>
              </a:rPr>
              <a:t> means </a:t>
            </a:r>
            <a:r>
              <a:rPr lang="en-US" sz="4000" b="1" dirty="0" smtClean="0">
                <a:solidFill>
                  <a:srgbClr val="FF0000"/>
                </a:solidFill>
                <a:latin typeface="Arial Rounded MT Bold" pitchFamily="34" charset="0"/>
              </a:rPr>
              <a:t>no</a:t>
            </a:r>
            <a:r>
              <a:rPr lang="en-US" sz="4000" b="1" dirty="0" smtClean="0">
                <a:latin typeface="Arial Rounded MT Bold" pitchFamily="34" charset="0"/>
              </a:rPr>
              <a:t>, and </a:t>
            </a:r>
            <a:r>
              <a:rPr lang="en-US" sz="4000" b="1" dirty="0" err="1" smtClean="0">
                <a:solidFill>
                  <a:srgbClr val="00B050"/>
                </a:solidFill>
                <a:latin typeface="Arial Rounded MT Bold" pitchFamily="34" charset="0"/>
              </a:rPr>
              <a:t>sí</a:t>
            </a:r>
            <a:r>
              <a:rPr lang="en-US" sz="4000" b="1" dirty="0" smtClean="0">
                <a:latin typeface="Arial Rounded MT Bold" pitchFamily="34" charset="0"/>
              </a:rPr>
              <a:t> means </a:t>
            </a:r>
            <a:r>
              <a:rPr lang="en-US" sz="4000" b="1" dirty="0" smtClean="0">
                <a:solidFill>
                  <a:srgbClr val="00B050"/>
                </a:solidFill>
                <a:latin typeface="Arial Rounded MT Bold" pitchFamily="34" charset="0"/>
              </a:rPr>
              <a:t>yes,</a:t>
            </a:r>
          </a:p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 Rounded MT Bold" pitchFamily="34" charset="0"/>
              </a:rPr>
              <a:t>Hablo</a:t>
            </a:r>
            <a:r>
              <a:rPr lang="en-US" sz="4000" b="1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 Rounded MT Bold" pitchFamily="34" charset="0"/>
              </a:rPr>
              <a:t>español</a:t>
            </a:r>
            <a:r>
              <a:rPr lang="en-US" sz="4000" b="1" dirty="0" smtClean="0">
                <a:latin typeface="Arial Rounded MT Bold" pitchFamily="34" charset="0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5867400"/>
            <a:ext cx="384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Tune = “Mary had a little lamb”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133</TotalTime>
  <Words>60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EXPRESIONES DE CORTESÍA Polite expressions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Wesley</dc:creator>
  <cp:lastModifiedBy>Harter</cp:lastModifiedBy>
  <cp:revision>17</cp:revision>
  <dcterms:created xsi:type="dcterms:W3CDTF">2012-08-25T00:54:14Z</dcterms:created>
  <dcterms:modified xsi:type="dcterms:W3CDTF">2014-08-23T11:16:39Z</dcterms:modified>
</cp:coreProperties>
</file>